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83" r:id="rId3"/>
    <p:sldId id="281" r:id="rId4"/>
    <p:sldId id="282" r:id="rId5"/>
    <p:sldId id="260" r:id="rId6"/>
    <p:sldId id="261" r:id="rId7"/>
    <p:sldId id="273" r:id="rId8"/>
    <p:sldId id="274" r:id="rId9"/>
    <p:sldId id="277" r:id="rId10"/>
    <p:sldId id="279" r:id="rId11"/>
    <p:sldId id="276" r:id="rId12"/>
    <p:sldId id="270" r:id="rId13"/>
    <p:sldId id="271" r:id="rId14"/>
    <p:sldId id="272" r:id="rId15"/>
    <p:sldId id="267" r:id="rId16"/>
    <p:sldId id="268" r:id="rId17"/>
    <p:sldId id="269" r:id="rId18"/>
    <p:sldId id="280" r:id="rId19"/>
    <p:sldId id="263" r:id="rId20"/>
    <p:sldId id="264"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9" d="100"/>
          <a:sy n="79" d="100"/>
        </p:scale>
        <p:origin x="-1152"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B867EC9-F3AF-D341-945B-31194DA5D867}"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194112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B867EC9-F3AF-D341-945B-31194DA5D867}"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2532738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B867EC9-F3AF-D341-945B-31194DA5D867}"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37282850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B867EC9-F3AF-D341-945B-31194DA5D867}"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495018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B867EC9-F3AF-D341-945B-31194DA5D867}" type="datetimeFigureOut">
              <a:rPr lang="en-US" smtClean="0"/>
              <a:t>10/27/17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1539871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B867EC9-F3AF-D341-945B-31194DA5D867}"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2139191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B867EC9-F3AF-D341-945B-31194DA5D867}" type="datetimeFigureOut">
              <a:rPr lang="en-US" smtClean="0"/>
              <a:t>10/27/17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1500822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B867EC9-F3AF-D341-945B-31194DA5D867}" type="datetimeFigureOut">
              <a:rPr lang="en-US" smtClean="0"/>
              <a:t>10/27/17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2988026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867EC9-F3AF-D341-945B-31194DA5D867}" type="datetimeFigureOut">
              <a:rPr lang="en-US" smtClean="0"/>
              <a:t>10/27/17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1691550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B867EC9-F3AF-D341-945B-31194DA5D867}"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4263339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B867EC9-F3AF-D341-945B-31194DA5D867}" type="datetimeFigureOut">
              <a:rPr lang="en-US" smtClean="0"/>
              <a:t>10/27/17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C697625-059E-AA4B-9FD5-88CC3EDEC947}" type="slidenum">
              <a:rPr lang="en-US" smtClean="0"/>
              <a:t>‹#›</a:t>
            </a:fld>
            <a:endParaRPr lang="en-US"/>
          </a:p>
        </p:txBody>
      </p:sp>
    </p:spTree>
    <p:extLst>
      <p:ext uri="{BB962C8B-B14F-4D97-AF65-F5344CB8AC3E}">
        <p14:creationId xmlns:p14="http://schemas.microsoft.com/office/powerpoint/2010/main" val="375413974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867EC9-F3AF-D341-945B-31194DA5D867}" type="datetimeFigureOut">
              <a:rPr lang="en-US" smtClean="0"/>
              <a:t>10/27/17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697625-059E-AA4B-9FD5-88CC3EDEC947}" type="slidenum">
              <a:rPr lang="en-US" smtClean="0"/>
              <a:t>‹#›</a:t>
            </a:fld>
            <a:endParaRPr lang="en-US"/>
          </a:p>
        </p:txBody>
      </p:sp>
    </p:spTree>
    <p:extLst>
      <p:ext uri="{BB962C8B-B14F-4D97-AF65-F5344CB8AC3E}">
        <p14:creationId xmlns:p14="http://schemas.microsoft.com/office/powerpoint/2010/main" val="773893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matthewjockers.net/2015/03/24/ringing_endorsemen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matthewjockers.net/2015/03/24/ringing_endorsemen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Critical Perspectives on Cultural Data Analysis </a:t>
            </a:r>
            <a:endParaRPr lang="en-US" dirty="0"/>
          </a:p>
        </p:txBody>
      </p:sp>
      <p:sp>
        <p:nvSpPr>
          <p:cNvPr id="3" name="Subtitle 2"/>
          <p:cNvSpPr>
            <a:spLocks noGrp="1"/>
          </p:cNvSpPr>
          <p:nvPr>
            <p:ph type="subTitle" idx="1"/>
          </p:nvPr>
        </p:nvSpPr>
        <p:spPr/>
        <p:txBody>
          <a:bodyPr/>
          <a:lstStyle/>
          <a:p>
            <a:r>
              <a:rPr lang="en-US" dirty="0" smtClean="0"/>
              <a:t>Week 8</a:t>
            </a:r>
            <a:endParaRPr lang="en-US" dirty="0"/>
          </a:p>
        </p:txBody>
      </p:sp>
    </p:spTree>
    <p:extLst>
      <p:ext uri="{BB962C8B-B14F-4D97-AF65-F5344CB8AC3E}">
        <p14:creationId xmlns:p14="http://schemas.microsoft.com/office/powerpoint/2010/main" val="421299548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Stats and Probability</a:t>
            </a:r>
            <a:endParaRPr lang="en-US" dirty="0"/>
          </a:p>
        </p:txBody>
      </p:sp>
      <p:sp>
        <p:nvSpPr>
          <p:cNvPr id="3" name="Content Placeholder 2"/>
          <p:cNvSpPr>
            <a:spLocks noGrp="1"/>
          </p:cNvSpPr>
          <p:nvPr>
            <p:ph idx="1"/>
          </p:nvPr>
        </p:nvSpPr>
        <p:spPr/>
        <p:txBody>
          <a:bodyPr>
            <a:normAutofit/>
          </a:bodyPr>
          <a:lstStyle/>
          <a:p>
            <a:pPr marL="0" indent="0">
              <a:buNone/>
            </a:pPr>
            <a:r>
              <a:rPr lang="en-US" i="1" dirty="0" smtClean="0"/>
              <a:t>Statistics</a:t>
            </a:r>
            <a:r>
              <a:rPr lang="en-US" dirty="0" smtClean="0"/>
              <a:t> works on samples of data</a:t>
            </a:r>
          </a:p>
          <a:p>
            <a:pPr marL="0" indent="0">
              <a:buNone/>
            </a:pPr>
            <a:r>
              <a:rPr lang="en-US" i="1" dirty="0" smtClean="0"/>
              <a:t>Probabilistic processes </a:t>
            </a:r>
            <a:r>
              <a:rPr lang="en-US" dirty="0" smtClean="0"/>
              <a:t>typically generate this data -- The data we have, like all data, is an abstraction involving choices, not a perfect image of reality. </a:t>
            </a:r>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35622466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Abstractions and collections as data</a:t>
            </a:r>
            <a:endParaRPr lang="en-US" dirty="0"/>
          </a:p>
        </p:txBody>
      </p:sp>
      <p:sp>
        <p:nvSpPr>
          <p:cNvPr id="3" name="Content Placeholder 2"/>
          <p:cNvSpPr>
            <a:spLocks noGrp="1"/>
          </p:cNvSpPr>
          <p:nvPr>
            <p:ph idx="1"/>
          </p:nvPr>
        </p:nvSpPr>
        <p:spPr>
          <a:xfrm>
            <a:off x="457200" y="1417638"/>
            <a:ext cx="8229600" cy="4525963"/>
          </a:xfrm>
        </p:spPr>
        <p:txBody>
          <a:bodyPr>
            <a:normAutofit/>
          </a:bodyPr>
          <a:lstStyle/>
          <a:p>
            <a:pPr marL="0" indent="0">
              <a:buNone/>
            </a:pPr>
            <a:r>
              <a:rPr lang="en-US" dirty="0" smtClean="0"/>
              <a:t>On Project Gutenberg texts: </a:t>
            </a:r>
          </a:p>
          <a:p>
            <a:pPr marL="0" indent="0">
              <a:buNone/>
            </a:pPr>
            <a:r>
              <a:rPr lang="en-US" dirty="0" smtClean="0"/>
              <a:t>“ . . . in using these books as data, it’s important to understand the abstractions that these e-texts are, and what can and cannot be learned from them. This may mean choosing the HTML version of the e-text, if italicization is important, or choosing images of pages, if visual qualities of the book are important” (232)</a:t>
            </a:r>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359376188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53651"/>
            <a:ext cx="8305122" cy="5449346"/>
          </a:xfrm>
        </p:spPr>
        <p:txBody>
          <a:bodyPr>
            <a:normAutofit fontScale="85000" lnSpcReduction="20000"/>
          </a:bodyPr>
          <a:lstStyle/>
          <a:p>
            <a:pPr marL="0" indent="0">
              <a:buNone/>
            </a:pPr>
            <a:r>
              <a:rPr lang="en-US" dirty="0" smtClean="0"/>
              <a:t>1.  </a:t>
            </a:r>
            <a:r>
              <a:rPr lang="en-US" i="1" dirty="0" smtClean="0"/>
              <a:t>More </a:t>
            </a:r>
            <a:r>
              <a:rPr lang="en-US" i="1" dirty="0"/>
              <a:t>Data Isn’t Always </a:t>
            </a:r>
            <a:r>
              <a:rPr lang="en-US" i="1" dirty="0" smtClean="0"/>
              <a:t>Better: </a:t>
            </a:r>
            <a:endParaRPr lang="en-US" dirty="0" smtClean="0"/>
          </a:p>
          <a:p>
            <a:r>
              <a:rPr lang="en-US" dirty="0" smtClean="0"/>
              <a:t>If </a:t>
            </a:r>
            <a:r>
              <a:rPr lang="en-US" dirty="0"/>
              <a:t>the data is not normal, more data will not reduce your </a:t>
            </a:r>
            <a:r>
              <a:rPr lang="en-US" dirty="0" smtClean="0"/>
              <a:t>margin </a:t>
            </a:r>
            <a:r>
              <a:rPr lang="en-US" dirty="0"/>
              <a:t>of error in the </a:t>
            </a:r>
            <a:r>
              <a:rPr lang="en-US" dirty="0" smtClean="0"/>
              <a:t>expected manner</a:t>
            </a:r>
            <a:r>
              <a:rPr lang="en-US" dirty="0"/>
              <a:t>. </a:t>
            </a:r>
            <a:endParaRPr lang="en-US" dirty="0" smtClean="0"/>
          </a:p>
          <a:p>
            <a:r>
              <a:rPr lang="en-US" dirty="0"/>
              <a:t>	I</a:t>
            </a:r>
            <a:r>
              <a:rPr lang="en-US" dirty="0" smtClean="0"/>
              <a:t>s </a:t>
            </a:r>
            <a:r>
              <a:rPr lang="en-US" dirty="0"/>
              <a:t>the cost of a false positive the same as that of </a:t>
            </a:r>
            <a:r>
              <a:rPr lang="en-US" dirty="0" smtClean="0"/>
              <a:t>a false negative</a:t>
            </a:r>
            <a:r>
              <a:rPr lang="en-US" dirty="0"/>
              <a:t>? The </a:t>
            </a:r>
            <a:r>
              <a:rPr lang="en-US" dirty="0" smtClean="0"/>
              <a:t>cost of </a:t>
            </a:r>
            <a:r>
              <a:rPr lang="en-US" dirty="0"/>
              <a:t>failing to detect a life</a:t>
            </a:r>
            <a:r>
              <a:rPr lang="en-US" dirty="0" smtClean="0"/>
              <a:t>-threatening </a:t>
            </a:r>
            <a:r>
              <a:rPr lang="en-US" dirty="0"/>
              <a:t>illness may be greater, for example, than the </a:t>
            </a:r>
            <a:r>
              <a:rPr lang="en-US" dirty="0" smtClean="0"/>
              <a:t>	cost of incorrect </a:t>
            </a:r>
            <a:r>
              <a:rPr lang="en-US" dirty="0"/>
              <a:t>diagnosis</a:t>
            </a:r>
            <a:r>
              <a:rPr lang="en-US" dirty="0" smtClean="0"/>
              <a:t>.</a:t>
            </a:r>
          </a:p>
          <a:p>
            <a:pPr marL="0" indent="0">
              <a:buNone/>
            </a:pPr>
            <a:endParaRPr lang="en-US" dirty="0"/>
          </a:p>
          <a:p>
            <a:pPr marL="0" indent="0">
              <a:buNone/>
            </a:pPr>
            <a:r>
              <a:rPr lang="en-US" dirty="0" smtClean="0"/>
              <a:t>2</a:t>
            </a:r>
            <a:r>
              <a:rPr lang="en-US" dirty="0"/>
              <a:t>. </a:t>
            </a:r>
            <a:r>
              <a:rPr lang="en-US" i="1" dirty="0"/>
              <a:t>More Data Isn’t Always </a:t>
            </a:r>
            <a:r>
              <a:rPr lang="en-US" i="1" dirty="0" smtClean="0"/>
              <a:t>Easy: </a:t>
            </a:r>
            <a:r>
              <a:rPr lang="en-US" dirty="0" smtClean="0"/>
              <a:t>Data </a:t>
            </a:r>
            <a:r>
              <a:rPr lang="en-US" dirty="0"/>
              <a:t>doesn’t necessarily scale</a:t>
            </a:r>
            <a:r>
              <a:rPr lang="en-US" dirty="0" smtClean="0"/>
              <a:t>.</a:t>
            </a:r>
          </a:p>
          <a:p>
            <a:pPr marL="0" indent="0">
              <a:buNone/>
            </a:pPr>
            <a:endParaRPr lang="en-US" dirty="0"/>
          </a:p>
          <a:p>
            <a:pPr marL="0" indent="0">
              <a:buNone/>
            </a:pPr>
            <a:r>
              <a:rPr lang="en-US" dirty="0" smtClean="0"/>
              <a:t>3</a:t>
            </a:r>
            <a:r>
              <a:rPr lang="en-US" dirty="0"/>
              <a:t>. </a:t>
            </a:r>
            <a:r>
              <a:rPr lang="en-US" i="1" dirty="0"/>
              <a:t>Data Alone Doesn’t Explain</a:t>
            </a:r>
            <a:r>
              <a:rPr lang="en-US" dirty="0"/>
              <a:t>. People explain. Creating stories </a:t>
            </a:r>
            <a:r>
              <a:rPr lang="en-US" dirty="0" smtClean="0"/>
              <a:t>about data </a:t>
            </a:r>
            <a:r>
              <a:rPr lang="en-US" dirty="0"/>
              <a:t>is only human: it’s the ability to revise consistently that makes a story sound.</a:t>
            </a:r>
          </a:p>
        </p:txBody>
      </p:sp>
      <p:sp>
        <p:nvSpPr>
          <p:cNvPr id="4" name="TextBox 3"/>
          <p:cNvSpPr txBox="1"/>
          <p:nvPr/>
        </p:nvSpPr>
        <p:spPr>
          <a:xfrm>
            <a:off x="0" y="5802997"/>
            <a:ext cx="8762322" cy="923330"/>
          </a:xfrm>
          <a:prstGeom prst="rect">
            <a:avLst/>
          </a:prstGeom>
          <a:noFill/>
        </p:spPr>
        <p:txBody>
          <a:bodyPr wrap="none" rtlCol="0">
            <a:spAutoFit/>
          </a:bodyPr>
          <a:lstStyle/>
          <a:p>
            <a:r>
              <a:rPr lang="en-US" dirty="0" err="1"/>
              <a:t>Krumme</a:t>
            </a:r>
            <a:r>
              <a:rPr lang="en-US" dirty="0"/>
              <a:t>, Coco. “What Data Doesn’t Do.” In Beautiful Data: The Stories behind Elegant </a:t>
            </a:r>
            <a:r>
              <a:rPr lang="en-US" dirty="0" smtClean="0"/>
              <a:t>Data</a:t>
            </a:r>
            <a:br>
              <a:rPr lang="en-US" dirty="0" smtClean="0"/>
            </a:br>
            <a:r>
              <a:rPr lang="en-US" dirty="0" smtClean="0"/>
              <a:t> </a:t>
            </a:r>
            <a:r>
              <a:rPr lang="en-US" dirty="0"/>
              <a:t>Solutions, edited by Toby </a:t>
            </a:r>
            <a:r>
              <a:rPr lang="en-US" dirty="0" err="1"/>
              <a:t>Segaran</a:t>
            </a:r>
            <a:r>
              <a:rPr lang="en-US" dirty="0"/>
              <a:t> and Jeff </a:t>
            </a:r>
            <a:r>
              <a:rPr lang="en-US" dirty="0" err="1"/>
              <a:t>Hammerbacher</a:t>
            </a:r>
            <a:r>
              <a:rPr lang="en-US" dirty="0"/>
              <a:t>, 1st ed. Beijing ; Sebastopol, CA</a:t>
            </a:r>
            <a:r>
              <a:rPr lang="en-US" dirty="0" smtClean="0"/>
              <a:t>:</a:t>
            </a:r>
            <a:br>
              <a:rPr lang="en-US" dirty="0" smtClean="0"/>
            </a:br>
            <a:r>
              <a:rPr lang="en-US" dirty="0" smtClean="0"/>
              <a:t> </a:t>
            </a:r>
            <a:r>
              <a:rPr lang="en-US" dirty="0"/>
              <a:t>O’Reilly, 2009.</a:t>
            </a:r>
          </a:p>
        </p:txBody>
      </p:sp>
    </p:spTree>
    <p:extLst>
      <p:ext uri="{BB962C8B-B14F-4D97-AF65-F5344CB8AC3E}">
        <p14:creationId xmlns:p14="http://schemas.microsoft.com/office/powerpoint/2010/main" val="2264886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53651"/>
            <a:ext cx="8305122" cy="5449346"/>
          </a:xfrm>
        </p:spPr>
        <p:txBody>
          <a:bodyPr>
            <a:normAutofit fontScale="92500" lnSpcReduction="20000"/>
          </a:bodyPr>
          <a:lstStyle/>
          <a:p>
            <a:pPr marL="0" indent="0">
              <a:buNone/>
            </a:pPr>
            <a:r>
              <a:rPr lang="en-US" dirty="0"/>
              <a:t>4. </a:t>
            </a:r>
            <a:r>
              <a:rPr lang="en-US" i="1" dirty="0"/>
              <a:t>Data Isn’t Good for a Single Answer</a:t>
            </a:r>
            <a:r>
              <a:rPr lang="en-US" dirty="0"/>
              <a:t>. Descriptive statistics can hide </a:t>
            </a:r>
            <a:r>
              <a:rPr lang="en-US" dirty="0" smtClean="0"/>
              <a:t>detail. Variation </a:t>
            </a:r>
            <a:r>
              <a:rPr lang="en-US" dirty="0"/>
              <a:t>is the hard reality, not a set of imperfect measures for a central tendency.</a:t>
            </a:r>
            <a:br>
              <a:rPr lang="en-US" dirty="0"/>
            </a:br>
            <a:r>
              <a:rPr lang="en-US" dirty="0" smtClean="0"/>
              <a:t>	Means </a:t>
            </a:r>
            <a:r>
              <a:rPr lang="en-US" dirty="0"/>
              <a:t>and medians are the abstractions. -- Stephen Jay </a:t>
            </a:r>
            <a:r>
              <a:rPr lang="en-US" dirty="0" smtClean="0"/>
              <a:t>Gould</a:t>
            </a:r>
          </a:p>
          <a:p>
            <a:pPr marL="0" indent="0">
              <a:buNone/>
            </a:pPr>
            <a:endParaRPr lang="en-US" dirty="0"/>
          </a:p>
          <a:p>
            <a:pPr marL="0" indent="0">
              <a:buNone/>
            </a:pPr>
            <a:r>
              <a:rPr lang="en-US" dirty="0" smtClean="0"/>
              <a:t>5</a:t>
            </a:r>
            <a:r>
              <a:rPr lang="en-US" dirty="0"/>
              <a:t>. </a:t>
            </a:r>
            <a:r>
              <a:rPr lang="en-US" i="1" dirty="0"/>
              <a:t>Data Doesn’t </a:t>
            </a:r>
            <a:r>
              <a:rPr lang="en-US" i="1" dirty="0" smtClean="0"/>
              <a:t>Predict</a:t>
            </a:r>
            <a:endParaRPr lang="en-US" dirty="0" smtClean="0"/>
          </a:p>
          <a:p>
            <a:pPr marL="0" indent="0">
              <a:buNone/>
            </a:pPr>
            <a:endParaRPr lang="en-US" dirty="0"/>
          </a:p>
          <a:p>
            <a:pPr marL="0" indent="0">
              <a:buNone/>
            </a:pPr>
            <a:r>
              <a:rPr lang="en-US" dirty="0" smtClean="0"/>
              <a:t>6</a:t>
            </a:r>
            <a:r>
              <a:rPr lang="en-US" dirty="0"/>
              <a:t>. </a:t>
            </a:r>
            <a:r>
              <a:rPr lang="en-US" i="1" dirty="0"/>
              <a:t>Probability Isn’t </a:t>
            </a:r>
            <a:r>
              <a:rPr lang="en-US" i="1" dirty="0" smtClean="0"/>
              <a:t>Intuitive </a:t>
            </a:r>
            <a:r>
              <a:rPr lang="en-US" dirty="0" smtClean="0"/>
              <a:t>When </a:t>
            </a:r>
            <a:r>
              <a:rPr lang="en-US" dirty="0"/>
              <a:t>using data to answer a question, we </a:t>
            </a:r>
            <a:r>
              <a:rPr lang="en-US" dirty="0" smtClean="0"/>
              <a:t>don’t know </a:t>
            </a:r>
            <a:r>
              <a:rPr lang="en-US" dirty="0"/>
              <a:t>what evidence to exclude and how to weight what we </a:t>
            </a:r>
            <a:r>
              <a:rPr lang="en-US" dirty="0" smtClean="0"/>
              <a:t>include -- the </a:t>
            </a:r>
            <a:r>
              <a:rPr lang="en-US" dirty="0"/>
              <a:t>“base rate fallacy.”</a:t>
            </a:r>
          </a:p>
        </p:txBody>
      </p:sp>
      <p:sp>
        <p:nvSpPr>
          <p:cNvPr id="4" name="TextBox 3"/>
          <p:cNvSpPr txBox="1"/>
          <p:nvPr/>
        </p:nvSpPr>
        <p:spPr>
          <a:xfrm>
            <a:off x="0" y="5802997"/>
            <a:ext cx="8762322" cy="923330"/>
          </a:xfrm>
          <a:prstGeom prst="rect">
            <a:avLst/>
          </a:prstGeom>
          <a:noFill/>
        </p:spPr>
        <p:txBody>
          <a:bodyPr wrap="none" rtlCol="0">
            <a:spAutoFit/>
          </a:bodyPr>
          <a:lstStyle/>
          <a:p>
            <a:r>
              <a:rPr lang="en-US" dirty="0" err="1"/>
              <a:t>Krumme</a:t>
            </a:r>
            <a:r>
              <a:rPr lang="en-US" dirty="0"/>
              <a:t>, Coco. “What Data Doesn’t Do.” In Beautiful Data: The Stories behind Elegant </a:t>
            </a:r>
            <a:r>
              <a:rPr lang="en-US" dirty="0" smtClean="0"/>
              <a:t>Data</a:t>
            </a:r>
            <a:br>
              <a:rPr lang="en-US" dirty="0" smtClean="0"/>
            </a:br>
            <a:r>
              <a:rPr lang="en-US" dirty="0" smtClean="0"/>
              <a:t> </a:t>
            </a:r>
            <a:r>
              <a:rPr lang="en-US" dirty="0"/>
              <a:t>Solutions, edited by Toby </a:t>
            </a:r>
            <a:r>
              <a:rPr lang="en-US" dirty="0" err="1"/>
              <a:t>Segaran</a:t>
            </a:r>
            <a:r>
              <a:rPr lang="en-US" dirty="0"/>
              <a:t> and Jeff </a:t>
            </a:r>
            <a:r>
              <a:rPr lang="en-US" dirty="0" err="1"/>
              <a:t>Hammerbacher</a:t>
            </a:r>
            <a:r>
              <a:rPr lang="en-US" dirty="0"/>
              <a:t>, 1st ed. Beijing ; Sebastopol, CA</a:t>
            </a:r>
            <a:r>
              <a:rPr lang="en-US" dirty="0" smtClean="0"/>
              <a:t>:</a:t>
            </a:r>
            <a:br>
              <a:rPr lang="en-US" dirty="0" smtClean="0"/>
            </a:br>
            <a:r>
              <a:rPr lang="en-US" dirty="0" smtClean="0"/>
              <a:t> </a:t>
            </a:r>
            <a:r>
              <a:rPr lang="en-US" dirty="0"/>
              <a:t>O’Reilly, 2009.</a:t>
            </a:r>
          </a:p>
        </p:txBody>
      </p:sp>
    </p:spTree>
    <p:extLst>
      <p:ext uri="{BB962C8B-B14F-4D97-AF65-F5344CB8AC3E}">
        <p14:creationId xmlns:p14="http://schemas.microsoft.com/office/powerpoint/2010/main" val="27353300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53651"/>
            <a:ext cx="8305122" cy="5449346"/>
          </a:xfrm>
        </p:spPr>
        <p:txBody>
          <a:bodyPr>
            <a:normAutofit/>
          </a:bodyPr>
          <a:lstStyle/>
          <a:p>
            <a:pPr marL="0" indent="0">
              <a:buNone/>
            </a:pPr>
            <a:r>
              <a:rPr lang="en-US" dirty="0"/>
              <a:t>7. </a:t>
            </a:r>
            <a:r>
              <a:rPr lang="en-US" i="1" dirty="0"/>
              <a:t>Probabilities Aren’t Intuitive</a:t>
            </a:r>
            <a:br>
              <a:rPr lang="en-US" i="1" dirty="0"/>
            </a:br>
            <a:r>
              <a:rPr lang="en-US" dirty="0"/>
              <a:t>individuals rely </a:t>
            </a:r>
            <a:r>
              <a:rPr lang="en-US" dirty="0" smtClean="0"/>
              <a:t>on past </a:t>
            </a:r>
            <a:r>
              <a:rPr lang="en-US" dirty="0"/>
              <a:t>observations to estimate probabilities</a:t>
            </a:r>
            <a:r>
              <a:rPr lang="en-US" dirty="0" smtClean="0"/>
              <a:t>.</a:t>
            </a:r>
          </a:p>
          <a:p>
            <a:pPr marL="0" indent="0">
              <a:buNone/>
            </a:pPr>
            <a:endParaRPr lang="en-US" dirty="0"/>
          </a:p>
          <a:p>
            <a:pPr marL="0" indent="0">
              <a:buNone/>
            </a:pPr>
            <a:r>
              <a:rPr lang="en-US" dirty="0" smtClean="0"/>
              <a:t>9</a:t>
            </a:r>
            <a:r>
              <a:rPr lang="en-US" dirty="0"/>
              <a:t>. </a:t>
            </a:r>
            <a:r>
              <a:rPr lang="en-US" i="1" dirty="0"/>
              <a:t>Data Doesn’t Stand Alone</a:t>
            </a:r>
            <a:r>
              <a:rPr lang="en-US" dirty="0"/>
              <a:t>. Our models can be refined in part by attempting to quantify subjective features</a:t>
            </a:r>
            <a:r>
              <a:rPr lang="en-US" dirty="0" smtClean="0"/>
              <a:t>.</a:t>
            </a:r>
          </a:p>
          <a:p>
            <a:pPr marL="0" indent="0">
              <a:buNone/>
            </a:pPr>
            <a:endParaRPr lang="en-US" dirty="0"/>
          </a:p>
          <a:p>
            <a:pPr marL="0" indent="0">
              <a:buNone/>
            </a:pPr>
            <a:r>
              <a:rPr lang="en-US" dirty="0" smtClean="0"/>
              <a:t>10</a:t>
            </a:r>
            <a:r>
              <a:rPr lang="en-US" dirty="0"/>
              <a:t>. </a:t>
            </a:r>
            <a:r>
              <a:rPr lang="en-US" i="1" dirty="0"/>
              <a:t>Data Isn’t Free from the Eye of the Beholder</a:t>
            </a:r>
          </a:p>
        </p:txBody>
      </p:sp>
      <p:sp>
        <p:nvSpPr>
          <p:cNvPr id="4" name="TextBox 3"/>
          <p:cNvSpPr txBox="1"/>
          <p:nvPr/>
        </p:nvSpPr>
        <p:spPr>
          <a:xfrm>
            <a:off x="0" y="5802997"/>
            <a:ext cx="8762322" cy="923330"/>
          </a:xfrm>
          <a:prstGeom prst="rect">
            <a:avLst/>
          </a:prstGeom>
          <a:noFill/>
        </p:spPr>
        <p:txBody>
          <a:bodyPr wrap="none" rtlCol="0">
            <a:spAutoFit/>
          </a:bodyPr>
          <a:lstStyle/>
          <a:p>
            <a:r>
              <a:rPr lang="en-US" dirty="0" err="1"/>
              <a:t>Krumme</a:t>
            </a:r>
            <a:r>
              <a:rPr lang="en-US" dirty="0"/>
              <a:t>, Coco. “What Data Doesn’t Do.” In Beautiful Data: The Stories behind Elegant </a:t>
            </a:r>
            <a:r>
              <a:rPr lang="en-US" dirty="0" smtClean="0"/>
              <a:t>Data</a:t>
            </a:r>
            <a:br>
              <a:rPr lang="en-US" dirty="0" smtClean="0"/>
            </a:br>
            <a:r>
              <a:rPr lang="en-US" dirty="0" smtClean="0"/>
              <a:t> </a:t>
            </a:r>
            <a:r>
              <a:rPr lang="en-US" dirty="0"/>
              <a:t>Solutions, edited by Toby </a:t>
            </a:r>
            <a:r>
              <a:rPr lang="en-US" dirty="0" err="1"/>
              <a:t>Segaran</a:t>
            </a:r>
            <a:r>
              <a:rPr lang="en-US" dirty="0"/>
              <a:t> and Jeff </a:t>
            </a:r>
            <a:r>
              <a:rPr lang="en-US" dirty="0" err="1"/>
              <a:t>Hammerbacher</a:t>
            </a:r>
            <a:r>
              <a:rPr lang="en-US" dirty="0"/>
              <a:t>, 1st ed. Beijing ; Sebastopol, CA</a:t>
            </a:r>
            <a:r>
              <a:rPr lang="en-US" dirty="0" smtClean="0"/>
              <a:t>:</a:t>
            </a:r>
            <a:br>
              <a:rPr lang="en-US" dirty="0" smtClean="0"/>
            </a:br>
            <a:r>
              <a:rPr lang="en-US" dirty="0" smtClean="0"/>
              <a:t> </a:t>
            </a:r>
            <a:r>
              <a:rPr lang="en-US" dirty="0"/>
              <a:t>O’Reilly, 2009.</a:t>
            </a:r>
          </a:p>
        </p:txBody>
      </p:sp>
    </p:spTree>
    <p:extLst>
      <p:ext uri="{BB962C8B-B14F-4D97-AF65-F5344CB8AC3E}">
        <p14:creationId xmlns:p14="http://schemas.microsoft.com/office/powerpoint/2010/main" val="128781692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SV uses numerical data; IV uses non-numeric data such as text and networks of relations</a:t>
            </a:r>
          </a:p>
          <a:p>
            <a:r>
              <a:rPr lang="en-US" dirty="0" smtClean="0"/>
              <a:t>SV uses 3D; IV uses 2D</a:t>
            </a:r>
          </a:p>
          <a:p>
            <a:r>
              <a:rPr lang="en-US" dirty="0" smtClean="0"/>
              <a:t>SV from Science; IV from Design</a:t>
            </a:r>
          </a:p>
          <a:p>
            <a:r>
              <a:rPr lang="en-US" dirty="0" smtClean="0"/>
              <a:t>IV uses arbitrary spatial arrangements of data</a:t>
            </a:r>
          </a:p>
          <a:p>
            <a:r>
              <a:rPr lang="en-US" dirty="0" smtClean="0"/>
              <a:t>SV uses meaningful spatial arrangements such as a brain, a coastline, a galaxy, etc. </a:t>
            </a:r>
          </a:p>
          <a:p>
            <a:pPr marL="0" indent="0">
              <a:buNone/>
            </a:pPr>
            <a:endParaRPr lang="en-US" dirty="0" smtClean="0"/>
          </a:p>
          <a:p>
            <a:endParaRPr lang="en-US" dirty="0"/>
          </a:p>
        </p:txBody>
      </p:sp>
      <p:sp>
        <p:nvSpPr>
          <p:cNvPr id="4" name="Title 1"/>
          <p:cNvSpPr txBox="1">
            <a:spLocks/>
          </p:cNvSpPr>
          <p:nvPr/>
        </p:nvSpPr>
        <p:spPr>
          <a:xfrm>
            <a:off x="609600" y="427038"/>
            <a:ext cx="8229600" cy="1143000"/>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Scientific </a:t>
            </a:r>
            <a:r>
              <a:rPr lang="en-US" dirty="0" err="1" smtClean="0"/>
              <a:t>Viz</a:t>
            </a:r>
            <a:r>
              <a:rPr lang="en-US" dirty="0"/>
              <a:t> vs. </a:t>
            </a:r>
            <a:r>
              <a:rPr lang="en-US" dirty="0" err="1" smtClean="0"/>
              <a:t>Infovis</a:t>
            </a:r>
            <a:endParaRPr lang="en-US" dirty="0"/>
          </a:p>
        </p:txBody>
      </p:sp>
      <p:sp>
        <p:nvSpPr>
          <p:cNvPr id="2" name="TextBox 1"/>
          <p:cNvSpPr txBox="1"/>
          <p:nvPr/>
        </p:nvSpPr>
        <p:spPr>
          <a:xfrm>
            <a:off x="803868" y="6119907"/>
            <a:ext cx="7545580" cy="400110"/>
          </a:xfrm>
          <a:prstGeom prst="rect">
            <a:avLst/>
          </a:prstGeom>
          <a:noFill/>
        </p:spPr>
        <p:txBody>
          <a:bodyPr wrap="none" rtlCol="0">
            <a:spAutoFit/>
          </a:bodyPr>
          <a:lstStyle/>
          <a:p>
            <a:r>
              <a:rPr lang="en-US" sz="2000" dirty="0" err="1" smtClean="0"/>
              <a:t>Manovich</a:t>
            </a:r>
            <a:r>
              <a:rPr lang="en-US" sz="2000" dirty="0" smtClean="0"/>
              <a:t>, L. ‘What is visualization?’ Visual Studies, 26.1 (2011): 36-49.</a:t>
            </a:r>
            <a:endParaRPr lang="en-US" sz="2000" dirty="0"/>
          </a:p>
        </p:txBody>
      </p:sp>
    </p:spTree>
    <p:extLst>
      <p:ext uri="{BB962C8B-B14F-4D97-AF65-F5344CB8AC3E}">
        <p14:creationId xmlns:p14="http://schemas.microsoft.com/office/powerpoint/2010/main" val="16938611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InfoViz</a:t>
            </a:r>
            <a:r>
              <a:rPr lang="en-US" dirty="0"/>
              <a:t> </a:t>
            </a:r>
            <a:r>
              <a:rPr lang="en-US" dirty="0" smtClean="0"/>
              <a:t>vs. Design </a:t>
            </a:r>
            <a:r>
              <a:rPr lang="en-US" dirty="0" err="1" smtClean="0"/>
              <a:t>Viz</a:t>
            </a:r>
            <a:endParaRPr lang="en-US" dirty="0"/>
          </a:p>
        </p:txBody>
      </p:sp>
      <p:sp>
        <p:nvSpPr>
          <p:cNvPr id="3" name="Content Placeholder 2"/>
          <p:cNvSpPr>
            <a:spLocks noGrp="1"/>
          </p:cNvSpPr>
          <p:nvPr>
            <p:ph idx="1"/>
          </p:nvPr>
        </p:nvSpPr>
        <p:spPr>
          <a:xfrm>
            <a:off x="457200" y="1600200"/>
            <a:ext cx="8229600" cy="5023338"/>
          </a:xfrm>
        </p:spPr>
        <p:txBody>
          <a:bodyPr>
            <a:normAutofit/>
          </a:bodyPr>
          <a:lstStyle/>
          <a:p>
            <a:r>
              <a:rPr lang="en-US" dirty="0" smtClean="0"/>
              <a:t>ID starts with data that has a clear structure and expresses it visually</a:t>
            </a:r>
          </a:p>
          <a:p>
            <a:r>
              <a:rPr lang="en-US" dirty="0" smtClean="0"/>
              <a:t>IV is to discover the the structure of a (typically) large data set</a:t>
            </a:r>
          </a:p>
          <a:p>
            <a:r>
              <a:rPr lang="en-US" dirty="0" smtClean="0"/>
              <a:t>ID works with information</a:t>
            </a:r>
          </a:p>
          <a:p>
            <a:r>
              <a:rPr lang="en-US" dirty="0" smtClean="0"/>
              <a:t>IV works with data</a:t>
            </a:r>
          </a:p>
          <a:p>
            <a:r>
              <a:rPr lang="en-US" dirty="0" smtClean="0"/>
              <a:t>Partially overlapping but ultimately different in terms of their functions </a:t>
            </a:r>
          </a:p>
          <a:p>
            <a:pPr marL="0" indent="0">
              <a:buNone/>
            </a:pPr>
            <a:endParaRPr lang="en-US" dirty="0" smtClean="0"/>
          </a:p>
          <a:p>
            <a:endParaRPr lang="en-US" dirty="0"/>
          </a:p>
        </p:txBody>
      </p:sp>
      <p:sp>
        <p:nvSpPr>
          <p:cNvPr id="4" name="TextBox 3"/>
          <p:cNvSpPr txBox="1"/>
          <p:nvPr/>
        </p:nvSpPr>
        <p:spPr>
          <a:xfrm>
            <a:off x="803868" y="6119907"/>
            <a:ext cx="7545580" cy="400110"/>
          </a:xfrm>
          <a:prstGeom prst="rect">
            <a:avLst/>
          </a:prstGeom>
          <a:noFill/>
        </p:spPr>
        <p:txBody>
          <a:bodyPr wrap="none" rtlCol="0">
            <a:spAutoFit/>
          </a:bodyPr>
          <a:lstStyle/>
          <a:p>
            <a:r>
              <a:rPr lang="en-US" sz="2000" dirty="0" err="1" smtClean="0"/>
              <a:t>Manovich</a:t>
            </a:r>
            <a:r>
              <a:rPr lang="en-US" sz="2000" dirty="0" smtClean="0"/>
              <a:t>, L. ‘What is visualization?’ Visual Studies, 26.1 (2011): 36-49.</a:t>
            </a:r>
            <a:endParaRPr lang="en-US" sz="2000" dirty="0"/>
          </a:p>
        </p:txBody>
      </p:sp>
    </p:spTree>
    <p:extLst>
      <p:ext uri="{BB962C8B-B14F-4D97-AF65-F5344CB8AC3E}">
        <p14:creationId xmlns:p14="http://schemas.microsoft.com/office/powerpoint/2010/main" val="7655079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So, what is Information Visualization (</a:t>
            </a:r>
            <a:r>
              <a:rPr lang="en-US" dirty="0" err="1" smtClean="0"/>
              <a:t>infovis</a:t>
            </a:r>
            <a:r>
              <a:rPr lang="en-US" dirty="0" smtClean="0"/>
              <a:t>)? </a:t>
            </a:r>
            <a:endParaRPr lang="en-US" dirty="0"/>
          </a:p>
        </p:txBody>
      </p:sp>
      <p:sp>
        <p:nvSpPr>
          <p:cNvPr id="3" name="Content Placeholder 2"/>
          <p:cNvSpPr>
            <a:spLocks noGrp="1"/>
          </p:cNvSpPr>
          <p:nvPr>
            <p:ph idx="1"/>
          </p:nvPr>
        </p:nvSpPr>
        <p:spPr>
          <a:xfrm>
            <a:off x="457200" y="1600200"/>
            <a:ext cx="8229600" cy="5023338"/>
          </a:xfrm>
        </p:spPr>
        <p:txBody>
          <a:bodyPr>
            <a:normAutofit/>
          </a:bodyPr>
          <a:lstStyle/>
          <a:p>
            <a:r>
              <a:rPr lang="en-US" dirty="0" smtClean="0"/>
              <a:t>Mapping between discrete data and a visual representation</a:t>
            </a:r>
          </a:p>
          <a:p>
            <a:r>
              <a:rPr lang="en-US" dirty="0" smtClean="0"/>
              <a:t>Methods rely on two principles: </a:t>
            </a:r>
          </a:p>
          <a:p>
            <a:pPr marL="914400" lvl="1" indent="-514350">
              <a:buFont typeface="+mj-lt"/>
              <a:buAutoNum type="arabicPeriod"/>
            </a:pPr>
            <a:r>
              <a:rPr lang="en-US" dirty="0" smtClean="0"/>
              <a:t>Reduction </a:t>
            </a:r>
          </a:p>
          <a:p>
            <a:pPr marL="1314450" lvl="2" indent="-514350"/>
            <a:r>
              <a:rPr lang="en-US" dirty="0" smtClean="0"/>
              <a:t>graphical primitives such as points, straight lines, curves, and geometric shapes stand in for objects and relations between them</a:t>
            </a:r>
          </a:p>
          <a:p>
            <a:pPr marL="914400" lvl="1" indent="-514350">
              <a:buFont typeface="+mj-lt"/>
              <a:buAutoNum type="arabicPeriod"/>
            </a:pPr>
            <a:r>
              <a:rPr lang="en-US" dirty="0" smtClean="0"/>
              <a:t>Use of spatial </a:t>
            </a:r>
            <a:r>
              <a:rPr lang="en-US" dirty="0"/>
              <a:t>variables</a:t>
            </a:r>
            <a:r>
              <a:rPr lang="en-US" dirty="0" smtClean="0"/>
              <a:t> </a:t>
            </a:r>
          </a:p>
          <a:p>
            <a:pPr marL="1314450" lvl="2" indent="-514350"/>
            <a:r>
              <a:rPr lang="en-US" dirty="0" smtClean="0"/>
              <a:t>position, size, shape, </a:t>
            </a:r>
            <a:r>
              <a:rPr lang="en-US" dirty="0" smtClean="0"/>
              <a:t>movement</a:t>
            </a:r>
            <a:endParaRPr lang="en-US" dirty="0" smtClean="0"/>
          </a:p>
        </p:txBody>
      </p:sp>
      <p:sp>
        <p:nvSpPr>
          <p:cNvPr id="4" name="TextBox 3"/>
          <p:cNvSpPr txBox="1"/>
          <p:nvPr/>
        </p:nvSpPr>
        <p:spPr>
          <a:xfrm>
            <a:off x="803868" y="6119907"/>
            <a:ext cx="7545580" cy="400110"/>
          </a:xfrm>
          <a:prstGeom prst="rect">
            <a:avLst/>
          </a:prstGeom>
          <a:noFill/>
        </p:spPr>
        <p:txBody>
          <a:bodyPr wrap="none" rtlCol="0">
            <a:spAutoFit/>
          </a:bodyPr>
          <a:lstStyle/>
          <a:p>
            <a:r>
              <a:rPr lang="en-US" sz="2000" dirty="0" err="1" smtClean="0"/>
              <a:t>Manovich</a:t>
            </a:r>
            <a:r>
              <a:rPr lang="en-US" sz="2000" dirty="0" smtClean="0"/>
              <a:t>, L. ‘What is visualization?’ Visual Studies, 26.1 (2011): 36-49.</a:t>
            </a:r>
            <a:endParaRPr lang="en-US" sz="2000" dirty="0"/>
          </a:p>
        </p:txBody>
      </p:sp>
    </p:spTree>
    <p:extLst>
      <p:ext uri="{BB962C8B-B14F-4D97-AF65-F5344CB8AC3E}">
        <p14:creationId xmlns:p14="http://schemas.microsoft.com/office/powerpoint/2010/main" val="10536495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Algorithms and Smoothing</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i="1" dirty="0" smtClean="0"/>
              <a:t>Smoothing</a:t>
            </a:r>
            <a:r>
              <a:rPr lang="en-US" dirty="0" smtClean="0"/>
              <a:t>: In statistics and image processing, to smooth a data set is to create an approximating function that attempts to capture important patterns in the data, while leaving out noise or other fine-scale structures/rapid phenomena.</a:t>
            </a:r>
          </a:p>
          <a:p>
            <a:pPr marL="0" indent="0">
              <a:buNone/>
            </a:pPr>
            <a:r>
              <a:rPr lang="en-US" dirty="0" smtClean="0">
                <a:hlinkClick r:id="rId2"/>
              </a:rPr>
              <a:t>http://www.matthewjockers.net/2015/03/24/ringing_endorsement/</a:t>
            </a:r>
            <a:r>
              <a:rPr lang="en-US" dirty="0" smtClean="0"/>
              <a:t> </a:t>
            </a:r>
            <a:endParaRPr lang="en-US" dirty="0"/>
          </a:p>
          <a:p>
            <a:pPr marL="0" indent="0">
              <a:buNone/>
            </a:pPr>
            <a:r>
              <a:rPr lang="en-US" dirty="0" smtClean="0"/>
              <a:t>Put </a:t>
            </a:r>
            <a:r>
              <a:rPr lang="en-US" dirty="0"/>
              <a:t>simply: digital humanists do not need to understand algorithms at all. They do need, however, to understand the transformations that algorithms attempt to bring about. If we do so, our practice will be more effective and more likely to be truly original.</a:t>
            </a:r>
          </a:p>
        </p:txBody>
      </p:sp>
      <p:sp>
        <p:nvSpPr>
          <p:cNvPr id="4" name="TextBox 3"/>
          <p:cNvSpPr txBox="1"/>
          <p:nvPr/>
        </p:nvSpPr>
        <p:spPr>
          <a:xfrm>
            <a:off x="958470" y="5802997"/>
            <a:ext cx="6486797" cy="646331"/>
          </a:xfrm>
          <a:prstGeom prst="rect">
            <a:avLst/>
          </a:prstGeom>
          <a:noFill/>
        </p:spPr>
        <p:txBody>
          <a:bodyPr wrap="none" rtlCol="0">
            <a:spAutoFit/>
          </a:bodyPr>
          <a:lstStyle/>
          <a:p>
            <a:r>
              <a:rPr lang="en-US" dirty="0" smtClean="0"/>
              <a:t>Schmidt, B. "Do Digital Humanists Need to Understand Algorithms? </a:t>
            </a:r>
          </a:p>
          <a:p>
            <a:r>
              <a:rPr lang="en-US" dirty="0" smtClean="0"/>
              <a:t>&lt;http://</a:t>
            </a:r>
            <a:r>
              <a:rPr lang="en-US" dirty="0" err="1" smtClean="0"/>
              <a:t>dhdebates.gc.cuny.edu</a:t>
            </a:r>
            <a:r>
              <a:rPr lang="en-US" dirty="0" smtClean="0"/>
              <a:t>/debates/text/99&gt;</a:t>
            </a:r>
            <a:endParaRPr lang="en-US" dirty="0"/>
          </a:p>
        </p:txBody>
      </p:sp>
    </p:spTree>
    <p:extLst>
      <p:ext uri="{BB962C8B-B14F-4D97-AF65-F5344CB8AC3E}">
        <p14:creationId xmlns:p14="http://schemas.microsoft.com/office/powerpoint/2010/main" val="37576536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7-10-28 at 10.35.31 PM.png"/>
          <p:cNvPicPr>
            <a:picLocks noChangeAspect="1"/>
          </p:cNvPicPr>
          <p:nvPr/>
        </p:nvPicPr>
        <p:blipFill rotWithShape="1">
          <a:blip r:embed="rId2">
            <a:extLst>
              <a:ext uri="{28A0092B-C50C-407E-A947-70E740481C1C}">
                <a14:useLocalDpi xmlns:a14="http://schemas.microsoft.com/office/drawing/2010/main" val="0"/>
              </a:ext>
            </a:extLst>
          </a:blip>
          <a:srcRect l="15649" t="18128" r="11033" b="8740"/>
          <a:stretch/>
        </p:blipFill>
        <p:spPr>
          <a:xfrm>
            <a:off x="457201" y="656589"/>
            <a:ext cx="8229600" cy="5130415"/>
          </a:xfrm>
          <a:prstGeom prst="rect">
            <a:avLst/>
          </a:prstGeom>
        </p:spPr>
      </p:pic>
    </p:spTree>
    <p:extLst>
      <p:ext uri="{BB962C8B-B14F-4D97-AF65-F5344CB8AC3E}">
        <p14:creationId xmlns:p14="http://schemas.microsoft.com/office/powerpoint/2010/main" val="36800632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7-10-30 at 2.48.32 PM.png"/>
          <p:cNvPicPr>
            <a:picLocks noChangeAspect="1"/>
          </p:cNvPicPr>
          <p:nvPr/>
        </p:nvPicPr>
        <p:blipFill rotWithShape="1">
          <a:blip r:embed="rId2">
            <a:extLst>
              <a:ext uri="{28A0092B-C50C-407E-A947-70E740481C1C}">
                <a14:useLocalDpi xmlns:a14="http://schemas.microsoft.com/office/drawing/2010/main" val="0"/>
              </a:ext>
            </a:extLst>
          </a:blip>
          <a:srcRect l="29714" r="30725"/>
          <a:stretch/>
        </p:blipFill>
        <p:spPr>
          <a:xfrm>
            <a:off x="2717074" y="571500"/>
            <a:ext cx="3617407" cy="5715000"/>
          </a:xfrm>
          <a:prstGeom prst="rect">
            <a:avLst/>
          </a:prstGeom>
        </p:spPr>
      </p:pic>
      <p:sp>
        <p:nvSpPr>
          <p:cNvPr id="5" name="TextBox 4"/>
          <p:cNvSpPr txBox="1"/>
          <p:nvPr/>
        </p:nvSpPr>
        <p:spPr>
          <a:xfrm>
            <a:off x="144696" y="6366875"/>
            <a:ext cx="9231088" cy="369332"/>
          </a:xfrm>
          <a:prstGeom prst="rect">
            <a:avLst/>
          </a:prstGeom>
          <a:noFill/>
        </p:spPr>
        <p:txBody>
          <a:bodyPr wrap="none" rtlCol="0">
            <a:spAutoFit/>
          </a:bodyPr>
          <a:lstStyle/>
          <a:p>
            <a:r>
              <a:rPr lang="en-US" dirty="0" smtClean="0"/>
              <a:t>https://</a:t>
            </a:r>
            <a:r>
              <a:rPr lang="en-US" dirty="0" err="1" smtClean="0"/>
              <a:t>mobile.nytimes.com</a:t>
            </a:r>
            <a:r>
              <a:rPr lang="en-US" dirty="0" smtClean="0"/>
              <a:t>/2017/10/30/arts/</a:t>
            </a:r>
            <a:r>
              <a:rPr lang="en-US" dirty="0" err="1" smtClean="0"/>
              <a:t>franco</a:t>
            </a:r>
            <a:r>
              <a:rPr lang="en-US" dirty="0" smtClean="0"/>
              <a:t>-</a:t>
            </a:r>
            <a:r>
              <a:rPr lang="en-US" dirty="0" err="1" smtClean="0"/>
              <a:t>moretti</a:t>
            </a:r>
            <a:r>
              <a:rPr lang="en-US" dirty="0" smtClean="0"/>
              <a:t>-</a:t>
            </a:r>
            <a:r>
              <a:rPr lang="en-US" dirty="0" err="1" smtClean="0"/>
              <a:t>stanford</a:t>
            </a:r>
            <a:r>
              <a:rPr lang="en-US" dirty="0" smtClean="0"/>
              <a:t>-literary-lab-big-</a:t>
            </a:r>
            <a:r>
              <a:rPr lang="en-US" dirty="0" err="1" smtClean="0"/>
              <a:t>data.html</a:t>
            </a:r>
            <a:endParaRPr lang="en-US" dirty="0"/>
          </a:p>
        </p:txBody>
      </p:sp>
    </p:spTree>
    <p:extLst>
      <p:ext uri="{BB962C8B-B14F-4D97-AF65-F5344CB8AC3E}">
        <p14:creationId xmlns:p14="http://schemas.microsoft.com/office/powerpoint/2010/main" val="410551885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7-10-28 at 10.45.0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71500"/>
            <a:ext cx="9144000" cy="5715000"/>
          </a:xfrm>
          <a:prstGeom prst="rect">
            <a:avLst/>
          </a:prstGeom>
        </p:spPr>
      </p:pic>
    </p:spTree>
    <p:extLst>
      <p:ext uri="{BB962C8B-B14F-4D97-AF65-F5344CB8AC3E}">
        <p14:creationId xmlns:p14="http://schemas.microsoft.com/office/powerpoint/2010/main" val="26414681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7-10-28 at 10.47.20 PM.png"/>
          <p:cNvPicPr>
            <a:picLocks noChangeAspect="1"/>
          </p:cNvPicPr>
          <p:nvPr/>
        </p:nvPicPr>
        <p:blipFill rotWithShape="1">
          <a:blip r:embed="rId2">
            <a:extLst>
              <a:ext uri="{28A0092B-C50C-407E-A947-70E740481C1C}">
                <a14:useLocalDpi xmlns:a14="http://schemas.microsoft.com/office/drawing/2010/main" val="0"/>
              </a:ext>
            </a:extLst>
          </a:blip>
          <a:srcRect l="17055" t="11096" r="8572"/>
          <a:stretch/>
        </p:blipFill>
        <p:spPr>
          <a:xfrm>
            <a:off x="1350498" y="434025"/>
            <a:ext cx="6800725" cy="5080874"/>
          </a:xfrm>
          <a:prstGeom prst="rect">
            <a:avLst/>
          </a:prstGeom>
        </p:spPr>
      </p:pic>
      <p:sp>
        <p:nvSpPr>
          <p:cNvPr id="3" name="TextBox 2"/>
          <p:cNvSpPr txBox="1"/>
          <p:nvPr/>
        </p:nvSpPr>
        <p:spPr>
          <a:xfrm>
            <a:off x="449417" y="5974174"/>
            <a:ext cx="8694583" cy="646331"/>
          </a:xfrm>
          <a:prstGeom prst="rect">
            <a:avLst/>
          </a:prstGeom>
          <a:noFill/>
        </p:spPr>
        <p:txBody>
          <a:bodyPr wrap="none" rtlCol="0">
            <a:spAutoFit/>
          </a:bodyPr>
          <a:lstStyle/>
          <a:p>
            <a:r>
              <a:rPr lang="en-US" dirty="0" smtClean="0"/>
              <a:t>-   </a:t>
            </a:r>
            <a:r>
              <a:rPr lang="en-US" dirty="0" err="1" smtClean="0"/>
              <a:t>Moretti</a:t>
            </a:r>
            <a:r>
              <a:rPr lang="en-US" dirty="0" smtClean="0"/>
              <a:t>, Franco. “Graphs.” In *Graphs, Maps, Trees: Abstract Models for Literary History</a:t>
            </a:r>
            <a:br>
              <a:rPr lang="en-US" dirty="0" smtClean="0"/>
            </a:br>
            <a:r>
              <a:rPr lang="en-US" dirty="0" smtClean="0"/>
              <a:t>*, 3–33. London ; New York: Verso, 2007.</a:t>
            </a:r>
            <a:endParaRPr lang="en-US" dirty="0"/>
          </a:p>
        </p:txBody>
      </p:sp>
    </p:spTree>
    <p:extLst>
      <p:ext uri="{BB962C8B-B14F-4D97-AF65-F5344CB8AC3E}">
        <p14:creationId xmlns:p14="http://schemas.microsoft.com/office/powerpoint/2010/main" val="307493626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7-10-28 at 10.51.22 PM.png"/>
          <p:cNvPicPr>
            <a:picLocks noChangeAspect="1"/>
          </p:cNvPicPr>
          <p:nvPr/>
        </p:nvPicPr>
        <p:blipFill rotWithShape="1">
          <a:blip r:embed="rId2">
            <a:extLst>
              <a:ext uri="{28A0092B-C50C-407E-A947-70E740481C1C}">
                <a14:useLocalDpi xmlns:a14="http://schemas.microsoft.com/office/drawing/2010/main" val="0"/>
              </a:ext>
            </a:extLst>
          </a:blip>
          <a:srcRect l="13539" t="14805" r="10154" b="43619"/>
          <a:stretch/>
        </p:blipFill>
        <p:spPr>
          <a:xfrm>
            <a:off x="457200" y="1623576"/>
            <a:ext cx="8213851" cy="2797051"/>
          </a:xfrm>
          <a:prstGeom prst="rect">
            <a:avLst/>
          </a:prstGeom>
        </p:spPr>
      </p:pic>
    </p:spTree>
    <p:extLst>
      <p:ext uri="{BB962C8B-B14F-4D97-AF65-F5344CB8AC3E}">
        <p14:creationId xmlns:p14="http://schemas.microsoft.com/office/powerpoint/2010/main" val="307015243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Reasons to do Stats and </a:t>
            </a:r>
            <a:r>
              <a:rPr lang="en-US" dirty="0" err="1" smtClean="0"/>
              <a:t>Viz</a:t>
            </a:r>
            <a:endParaRPr lang="en-US" dirty="0"/>
          </a:p>
        </p:txBody>
      </p:sp>
      <p:sp>
        <p:nvSpPr>
          <p:cNvPr id="3" name="Content Placeholder 2"/>
          <p:cNvSpPr>
            <a:spLocks noGrp="1"/>
          </p:cNvSpPr>
          <p:nvPr>
            <p:ph idx="1"/>
          </p:nvPr>
        </p:nvSpPr>
        <p:spPr/>
        <p:txBody>
          <a:bodyPr/>
          <a:lstStyle/>
          <a:p>
            <a:pPr marL="0" indent="0">
              <a:buNone/>
            </a:pPr>
            <a:r>
              <a:rPr lang="en-US" b="1" i="1" dirty="0" smtClean="0"/>
              <a:t>Statistics</a:t>
            </a:r>
            <a:r>
              <a:rPr lang="en-US" dirty="0" smtClean="0"/>
              <a:t>: a systematic, mathematically principled methodology for analyzing quantitative data</a:t>
            </a:r>
          </a:p>
          <a:p>
            <a:pPr marL="0" indent="0">
              <a:buNone/>
            </a:pPr>
            <a:endParaRPr lang="en-US" dirty="0" smtClean="0"/>
          </a:p>
          <a:p>
            <a:pPr marL="0" indent="0">
              <a:buNone/>
            </a:pPr>
            <a:r>
              <a:rPr lang="en-US" b="1" i="1" dirty="0" smtClean="0"/>
              <a:t>Visualization</a:t>
            </a:r>
            <a:r>
              <a:rPr lang="en-US" dirty="0" smtClean="0"/>
              <a:t>: a designed way of representing data to allow a viewer to better explore and understand it</a:t>
            </a:r>
            <a:endParaRPr lang="en-US" dirty="0"/>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94945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Reasons to do Stats and </a:t>
            </a:r>
            <a:r>
              <a:rPr lang="en-US" dirty="0" err="1" smtClean="0"/>
              <a:t>Viz</a:t>
            </a:r>
            <a:endParaRPr lang="en-US" dirty="0"/>
          </a:p>
        </p:txBody>
      </p:sp>
      <p:sp>
        <p:nvSpPr>
          <p:cNvPr id="3" name="Content Placeholder 2"/>
          <p:cNvSpPr>
            <a:spLocks noGrp="1"/>
          </p:cNvSpPr>
          <p:nvPr>
            <p:ph idx="1"/>
          </p:nvPr>
        </p:nvSpPr>
        <p:spPr/>
        <p:txBody>
          <a:bodyPr/>
          <a:lstStyle/>
          <a:p>
            <a:pPr marL="0" indent="0">
              <a:buNone/>
            </a:pPr>
            <a:r>
              <a:rPr lang="en-US" i="1" dirty="0" smtClean="0"/>
              <a:t>The researcher/writer</a:t>
            </a:r>
            <a:r>
              <a:rPr lang="en-US" dirty="0" smtClean="0"/>
              <a:t>: has a rhetorical purpose and wants to persuade others by supporting his point.</a:t>
            </a:r>
          </a:p>
          <a:p>
            <a:r>
              <a:rPr lang="en-US" dirty="0" smtClean="0"/>
              <a:t>	Has a conclusion</a:t>
            </a:r>
          </a:p>
          <a:p>
            <a:pPr marL="0" indent="0">
              <a:buNone/>
            </a:pPr>
            <a:r>
              <a:rPr lang="en-US" i="1" dirty="0" smtClean="0"/>
              <a:t>The researcher/explorer</a:t>
            </a:r>
            <a:r>
              <a:rPr lang="en-US" dirty="0" smtClean="0"/>
              <a:t>: is trying to identify unexpected trends and correlations in the data</a:t>
            </a:r>
          </a:p>
          <a:p>
            <a:r>
              <a:rPr lang="en-US" dirty="0" smtClean="0"/>
              <a:t>	Has a hypothesis</a:t>
            </a:r>
            <a:endParaRPr lang="en-US" dirty="0"/>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147176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Distributions</a:t>
            </a:r>
            <a:endParaRPr lang="en-US" dirty="0"/>
          </a:p>
        </p:txBody>
      </p:sp>
      <p:sp>
        <p:nvSpPr>
          <p:cNvPr id="3" name="Content Placeholder 2"/>
          <p:cNvSpPr>
            <a:spLocks noGrp="1"/>
          </p:cNvSpPr>
          <p:nvPr>
            <p:ph idx="1"/>
          </p:nvPr>
        </p:nvSpPr>
        <p:spPr>
          <a:xfrm>
            <a:off x="457200" y="1417638"/>
            <a:ext cx="8229600" cy="4525963"/>
          </a:xfrm>
        </p:spPr>
        <p:txBody>
          <a:bodyPr>
            <a:normAutofit fontScale="92500" lnSpcReduction="20000"/>
          </a:bodyPr>
          <a:lstStyle/>
          <a:p>
            <a:pPr marL="0" indent="0">
              <a:buNone/>
            </a:pPr>
            <a:r>
              <a:rPr lang="en-US" i="1" dirty="0" smtClean="0"/>
              <a:t>Distribution</a:t>
            </a:r>
            <a:r>
              <a:rPr lang="en-US" dirty="0" smtClean="0"/>
              <a:t>: the set of possible outcomes weighted by their probability</a:t>
            </a:r>
          </a:p>
          <a:p>
            <a:r>
              <a:rPr lang="en-US" i="1" dirty="0" smtClean="0"/>
              <a:t>Mean</a:t>
            </a:r>
            <a:r>
              <a:rPr lang="en-US" dirty="0" smtClean="0"/>
              <a:t>: the average</a:t>
            </a:r>
          </a:p>
          <a:p>
            <a:r>
              <a:rPr lang="en-US" i="1" dirty="0" smtClean="0"/>
              <a:t>Median</a:t>
            </a:r>
            <a:r>
              <a:rPr lang="en-US" dirty="0" smtClean="0"/>
              <a:t>: the middle point of a sorted list of numbers (if no middle, take the average of the middle 2). </a:t>
            </a:r>
          </a:p>
          <a:p>
            <a:r>
              <a:rPr lang="en-US" i="1" dirty="0" smtClean="0"/>
              <a:t>Mode</a:t>
            </a:r>
            <a:r>
              <a:rPr lang="en-US" dirty="0" smtClean="0"/>
              <a:t>: the most common value in a distribution</a:t>
            </a:r>
          </a:p>
          <a:p>
            <a:pPr marL="0" indent="0">
              <a:buNone/>
            </a:pPr>
            <a:r>
              <a:rPr lang="en-US" i="1" dirty="0" smtClean="0"/>
              <a:t>Variance</a:t>
            </a:r>
            <a:r>
              <a:rPr lang="en-US" dirty="0" smtClean="0"/>
              <a:t>: how data are distributed around the center</a:t>
            </a:r>
          </a:p>
          <a:p>
            <a:pPr marL="0" indent="0">
              <a:buNone/>
            </a:pPr>
            <a:r>
              <a:rPr lang="en-US" i="1" dirty="0" smtClean="0"/>
              <a:t>Standard deviation</a:t>
            </a:r>
            <a:r>
              <a:rPr lang="en-US" dirty="0" smtClean="0"/>
              <a:t>: the square root of the variance</a:t>
            </a:r>
          </a:p>
          <a:p>
            <a:pPr marL="0" indent="0">
              <a:buNone/>
            </a:pPr>
            <a:endParaRPr lang="en-US" dirty="0"/>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31360335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These three averages</a:t>
            </a:r>
            <a:endParaRPr lang="en-US" dirty="0"/>
          </a:p>
        </p:txBody>
      </p:sp>
      <p:sp>
        <p:nvSpPr>
          <p:cNvPr id="3" name="Content Placeholder 2"/>
          <p:cNvSpPr>
            <a:spLocks noGrp="1"/>
          </p:cNvSpPr>
          <p:nvPr>
            <p:ph idx="1"/>
          </p:nvPr>
        </p:nvSpPr>
        <p:spPr>
          <a:xfrm>
            <a:off x="457200" y="1417638"/>
            <a:ext cx="8229600" cy="4525963"/>
          </a:xfrm>
        </p:spPr>
        <p:txBody>
          <a:bodyPr>
            <a:normAutofit/>
          </a:bodyPr>
          <a:lstStyle/>
          <a:p>
            <a:pPr marL="0" indent="0">
              <a:buNone/>
            </a:pPr>
            <a:r>
              <a:rPr lang="en-US" i="1" dirty="0" smtClean="0"/>
              <a:t>Are different methods that should fit into a methodology and be used systematically</a:t>
            </a:r>
          </a:p>
          <a:p>
            <a:r>
              <a:rPr lang="en-US" i="1" dirty="0" smtClean="0"/>
              <a:t>Mean</a:t>
            </a:r>
            <a:r>
              <a:rPr lang="en-US" dirty="0" smtClean="0"/>
              <a:t>: very sensitive to outliers</a:t>
            </a:r>
          </a:p>
          <a:p>
            <a:r>
              <a:rPr lang="en-US" i="1" dirty="0" smtClean="0"/>
              <a:t>Median</a:t>
            </a:r>
            <a:r>
              <a:rPr lang="en-US" dirty="0" smtClean="0"/>
              <a:t>: </a:t>
            </a:r>
            <a:r>
              <a:rPr lang="en-US" dirty="0" smtClean="0"/>
              <a:t>not sensitive to outliers (which could be errors)</a:t>
            </a:r>
          </a:p>
          <a:p>
            <a:r>
              <a:rPr lang="en-US" i="1" dirty="0" smtClean="0"/>
              <a:t>Mode</a:t>
            </a:r>
            <a:r>
              <a:rPr lang="en-US" dirty="0" smtClean="0"/>
              <a:t>: useful with discrete data, not sensitive to outliers (which could be errors), not sensible for a continuous measurement</a:t>
            </a:r>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37260258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Stats and Probability and Smoothing</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i="1" dirty="0" smtClean="0"/>
              <a:t>Statistics</a:t>
            </a:r>
            <a:r>
              <a:rPr lang="en-US" dirty="0" smtClean="0"/>
              <a:t> works on samples of data</a:t>
            </a:r>
          </a:p>
          <a:p>
            <a:pPr marL="0" indent="0">
              <a:buNone/>
            </a:pPr>
            <a:r>
              <a:rPr lang="en-US" i="1" dirty="0" smtClean="0"/>
              <a:t>Probabilistic processes </a:t>
            </a:r>
            <a:r>
              <a:rPr lang="en-US" dirty="0" smtClean="0"/>
              <a:t>typically generate this data -- The data we have, like all data, is an abstraction involving choices, not a perfect image of reality. </a:t>
            </a:r>
          </a:p>
          <a:p>
            <a:pPr marL="0" indent="0">
              <a:buNone/>
            </a:pPr>
            <a:r>
              <a:rPr lang="en-US" i="1" dirty="0" smtClean="0"/>
              <a:t>Smoothing</a:t>
            </a:r>
            <a:r>
              <a:rPr lang="en-US" dirty="0" smtClean="0"/>
              <a:t>: </a:t>
            </a:r>
            <a:r>
              <a:rPr lang="en-US" dirty="0"/>
              <a:t>In statistics and image processing, to smooth a data set is to create an approximating function that attempts to capture important patterns in the data, while leaving out noise or other fine-scale structures/rapid phenomena.</a:t>
            </a:r>
            <a:endParaRPr lang="en-US" dirty="0" smtClean="0"/>
          </a:p>
          <a:p>
            <a:pPr marL="0" indent="0">
              <a:buNone/>
            </a:pPr>
            <a:r>
              <a:rPr lang="en-US" dirty="0" smtClean="0">
                <a:hlinkClick r:id="rId2"/>
              </a:rPr>
              <a:t>http://www.matthewjockers.net/2015/03/24/ringing_endorsement/</a:t>
            </a:r>
            <a:r>
              <a:rPr lang="en-US" dirty="0" smtClean="0"/>
              <a:t> </a:t>
            </a:r>
            <a:endParaRPr lang="en-US" dirty="0"/>
          </a:p>
        </p:txBody>
      </p:sp>
      <p:sp>
        <p:nvSpPr>
          <p:cNvPr id="4" name="TextBox 3"/>
          <p:cNvSpPr txBox="1"/>
          <p:nvPr/>
        </p:nvSpPr>
        <p:spPr>
          <a:xfrm>
            <a:off x="340237" y="5785039"/>
            <a:ext cx="8327921" cy="646331"/>
          </a:xfrm>
          <a:prstGeom prst="rect">
            <a:avLst/>
          </a:prstGeom>
          <a:noFill/>
        </p:spPr>
        <p:txBody>
          <a:bodyPr wrap="none" rtlCol="0">
            <a:spAutoFit/>
          </a:bodyPr>
          <a:lstStyle/>
          <a:p>
            <a:r>
              <a:rPr lang="en-US" dirty="0" smtClean="0"/>
              <a:t>Montfort, Nick. “Statistics and Visualization.” In *Exploratory Programming for the Arts</a:t>
            </a:r>
          </a:p>
          <a:p>
            <a:r>
              <a:rPr lang="en-US" dirty="0" smtClean="0"/>
              <a:t> and Humanities*, 215–40. Cambridge, MA: The MIT Press, 2016.</a:t>
            </a:r>
            <a:endParaRPr lang="en-US" dirty="0"/>
          </a:p>
        </p:txBody>
      </p:sp>
    </p:spTree>
    <p:extLst>
      <p:ext uri="{BB962C8B-B14F-4D97-AF65-F5344CB8AC3E}">
        <p14:creationId xmlns:p14="http://schemas.microsoft.com/office/powerpoint/2010/main" val="17702888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4261</TotalTime>
  <Words>1213</Words>
  <Application>Microsoft Macintosh PowerPoint</Application>
  <PresentationFormat>On-screen Show (4:3)</PresentationFormat>
  <Paragraphs>98</Paragraphs>
  <Slides>20</Slides>
  <Notes>0</Notes>
  <HiddenSlides>2</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Critical Perspectives on Cultural Data Analysis </vt:lpstr>
      <vt:lpstr>PowerPoint Presentation</vt:lpstr>
      <vt:lpstr>PowerPoint Presentation</vt:lpstr>
      <vt:lpstr>PowerPoint Presentation</vt:lpstr>
      <vt:lpstr>Reasons to do Stats and Viz</vt:lpstr>
      <vt:lpstr>Reasons to do Stats and Viz</vt:lpstr>
      <vt:lpstr>Distributions</vt:lpstr>
      <vt:lpstr>These three averages</vt:lpstr>
      <vt:lpstr>Stats and Probability and Smoothing</vt:lpstr>
      <vt:lpstr>Stats and Probability</vt:lpstr>
      <vt:lpstr>Abstractions and collections as data</vt:lpstr>
      <vt:lpstr>PowerPoint Presentation</vt:lpstr>
      <vt:lpstr>PowerPoint Presentation</vt:lpstr>
      <vt:lpstr>PowerPoint Presentation</vt:lpstr>
      <vt:lpstr>PowerPoint Presentation</vt:lpstr>
      <vt:lpstr>InfoViz vs. Design Viz</vt:lpstr>
      <vt:lpstr>So, what is Information Visualization (infovis)? </vt:lpstr>
      <vt:lpstr>Algorithms and Smoothing</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Critical Perspectives on Cultural Data Analysis </dc:title>
  <dc:creator>Tanya Clement</dc:creator>
  <cp:lastModifiedBy>Tanya Clement</cp:lastModifiedBy>
  <cp:revision>17</cp:revision>
  <cp:lastPrinted>2017-10-30T20:00:02Z</cp:lastPrinted>
  <dcterms:created xsi:type="dcterms:W3CDTF">2017-10-27T20:58:26Z</dcterms:created>
  <dcterms:modified xsi:type="dcterms:W3CDTF">2017-10-30T20:00:04Z</dcterms:modified>
</cp:coreProperties>
</file>

<file path=docProps/thumbnail.jpeg>
</file>